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70" r:id="rId12"/>
    <p:sldId id="266" r:id="rId13"/>
    <p:sldId id="267" r:id="rId14"/>
    <p:sldId id="268" r:id="rId15"/>
    <p:sldId id="272" r:id="rId16"/>
    <p:sldId id="26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7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1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02298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85863" y="6356350"/>
            <a:ext cx="1404937" cy="365125"/>
          </a:xfrm>
        </p:spPr>
        <p:txBody>
          <a:bodyPr/>
          <a:lstStyle>
            <a:lvl1pPr>
              <a:defRPr/>
            </a:lvl1pPr>
          </a:lstStyle>
          <a:p>
            <a:fld id="{5E6119F8-5971-4EED-8C0B-7F5ACD69ABAC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31E75-EE60-47F8-BABB-4694F26AB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76338" y="6356350"/>
            <a:ext cx="1414462" cy="365125"/>
          </a:xfrm>
        </p:spPr>
        <p:txBody>
          <a:bodyPr/>
          <a:lstStyle>
            <a:lvl1pPr>
              <a:defRPr/>
            </a:lvl1pPr>
          </a:lstStyle>
          <a:p>
            <a:fld id="{5E6119F8-5971-4EED-8C0B-7F5ACD69ABAC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31E75-EE60-47F8-BABB-4694F26AB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6676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75" y="1600200"/>
            <a:ext cx="7667625" cy="4525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6119F8-5971-4EED-8C0B-7F5ACD69ABAC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31E75-EE60-47F8-BABB-4694F26AB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76375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76375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2213" y="6356350"/>
            <a:ext cx="13985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84" charset="0"/>
                <a:ea typeface="ＭＳ Ｐゴシック" pitchFamily="-84" charset="-128"/>
                <a:cs typeface="+mn-cs"/>
              </a:defRPr>
            </a:lvl1pPr>
          </a:lstStyle>
          <a:p>
            <a:fld id="{5E6119F8-5971-4EED-8C0B-7F5ACD69ABAC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84" charset="0"/>
                <a:ea typeface="ＭＳ Ｐゴシック" pitchFamily="-84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84" charset="0"/>
                <a:ea typeface="ＭＳ Ｐゴシック" pitchFamily="-84" charset="-128"/>
                <a:cs typeface="+mn-cs"/>
              </a:defRPr>
            </a:lvl1pPr>
          </a:lstStyle>
          <a:p>
            <a:fld id="{4A431E75-EE60-47F8-BABB-4694F26AB4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171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ＭＳ Ｐゴシック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ＭＳ Ｐゴシック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ＭＳ Ｐゴシック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4 Disciplines of Execution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Troy, Michigan</a:t>
            </a:r>
          </a:p>
          <a:p>
            <a:r>
              <a:rPr lang="en-US" dirty="0" smtClean="0"/>
              <a:t>December 4-5,2012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Compelling Scoreboard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playing different when they are keeping score</a:t>
            </a:r>
          </a:p>
          <a:p>
            <a:r>
              <a:rPr lang="en-US" dirty="0" smtClean="0"/>
              <a:t>The scoreboard is Simple</a:t>
            </a:r>
          </a:p>
          <a:p>
            <a:r>
              <a:rPr lang="en-US" dirty="0" smtClean="0"/>
              <a:t>The scoreboard is Highly Visible</a:t>
            </a:r>
          </a:p>
          <a:p>
            <a:r>
              <a:rPr lang="en-US" dirty="0" smtClean="0"/>
              <a:t>The scoreboard has The Right Lead and Lag Measures</a:t>
            </a:r>
          </a:p>
          <a:p>
            <a:r>
              <a:rPr lang="en-US" dirty="0" smtClean="0"/>
              <a:t>The scoreboard tells us immediately if you are Winning or Losing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Scoreboard</a:t>
            </a:r>
            <a:endParaRPr lang="en-US" dirty="0"/>
          </a:p>
        </p:txBody>
      </p:sp>
      <p:pic>
        <p:nvPicPr>
          <p:cNvPr id="4" name="Content Placeholder 3" descr="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219200"/>
            <a:ext cx="7039368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Cadence of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Company Meetings </a:t>
            </a:r>
          </a:p>
          <a:p>
            <a:r>
              <a:rPr lang="en-US" dirty="0" smtClean="0"/>
              <a:t>15-20 minutes in length</a:t>
            </a:r>
          </a:p>
          <a:p>
            <a:r>
              <a:rPr lang="en-US" dirty="0" smtClean="0"/>
              <a:t>Agenda:</a:t>
            </a:r>
          </a:p>
          <a:p>
            <a:pPr lvl="1"/>
            <a:r>
              <a:rPr lang="en-US" dirty="0" smtClean="0"/>
              <a:t>Report on Last Week’s Commitment</a:t>
            </a:r>
          </a:p>
          <a:p>
            <a:pPr lvl="1"/>
            <a:r>
              <a:rPr lang="en-US" dirty="0" smtClean="0"/>
              <a:t>Review and Update the Scoreboard</a:t>
            </a:r>
          </a:p>
          <a:p>
            <a:pPr lvl="1"/>
            <a:r>
              <a:rPr lang="en-US" dirty="0" smtClean="0"/>
              <a:t>Make Commitments for the Next Week</a:t>
            </a:r>
          </a:p>
          <a:p>
            <a:pPr lvl="2"/>
            <a:r>
              <a:rPr lang="en-US" dirty="0" smtClean="0"/>
              <a:t>“What are the 1 or 2 most important things I can do THIS WEEK to impact the team’s performance on the scoreboard?”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Cadence of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Team Meetings</a:t>
            </a:r>
          </a:p>
          <a:p>
            <a:r>
              <a:rPr lang="en-US" dirty="0" smtClean="0"/>
              <a:t>10-15 Minutes in Length</a:t>
            </a:r>
          </a:p>
          <a:p>
            <a:r>
              <a:rPr lang="en-US" dirty="0" smtClean="0"/>
              <a:t>Review and Update the Scoreboard</a:t>
            </a:r>
          </a:p>
          <a:p>
            <a:r>
              <a:rPr lang="en-US" dirty="0" smtClean="0"/>
              <a:t>Discuss Lead Measure Activity</a:t>
            </a:r>
          </a:p>
          <a:p>
            <a:r>
              <a:rPr lang="en-US" dirty="0" smtClean="0"/>
              <a:t>Leader makes commitments to help the team for the next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4DX Office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4DX program with Team Members</a:t>
            </a:r>
          </a:p>
          <a:p>
            <a:r>
              <a:rPr lang="en-US" dirty="0" smtClean="0"/>
              <a:t>Develop Lead Measures</a:t>
            </a:r>
          </a:p>
          <a:p>
            <a:pPr lvl="1"/>
            <a:r>
              <a:rPr lang="en-US" dirty="0" smtClean="0"/>
              <a:t>1 or 2 for Gaining Customers</a:t>
            </a:r>
          </a:p>
          <a:p>
            <a:pPr lvl="1"/>
            <a:r>
              <a:rPr lang="en-US" dirty="0" smtClean="0"/>
              <a:t>1 or 2 for Keeping Customers</a:t>
            </a:r>
          </a:p>
          <a:p>
            <a:pPr lvl="1"/>
            <a:r>
              <a:rPr lang="en-US" dirty="0" smtClean="0"/>
              <a:t>1 or 2 for Quality Control</a:t>
            </a:r>
          </a:p>
          <a:p>
            <a:r>
              <a:rPr lang="en-US" dirty="0" smtClean="0"/>
              <a:t>Create Scoreboard</a:t>
            </a:r>
          </a:p>
          <a:p>
            <a:r>
              <a:rPr lang="en-US" dirty="0" smtClean="0"/>
              <a:t>Schedule Team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86200" y="1676400"/>
            <a:ext cx="22098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3048000"/>
            <a:ext cx="22098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3048000"/>
            <a:ext cx="22098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53200" y="3048000"/>
            <a:ext cx="22098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6200" y="1752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weekly sales from $22k to $30k by 352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3124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Type 1 &amp; 2 from 105 to 130 by 313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048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Type 1 &amp; 2 from 181 to 225 by 313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3200" y="3124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Type 1 &amp; 2 from  52 to 68 by 313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411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Livonia WIG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411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Troy WIG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411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Peoria WIG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106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Company WIG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0"/>
            <a:ext cx="8229600" cy="1143000"/>
          </a:xfrm>
        </p:spPr>
        <p:txBody>
          <a:bodyPr/>
          <a:lstStyle/>
          <a:p>
            <a:r>
              <a:rPr lang="en-US" dirty="0" smtClean="0"/>
              <a:t>Lead Measures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95400" y="1676400"/>
            <a:ext cx="2438400" cy="426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Close 60% of Estimates with MMA Agreement 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Contact 5 Type 3,4, &amp; 5 Customers and Former Customers per week and offer MMA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Distribute 5 </a:t>
            </a:r>
            <a:r>
              <a:rPr lang="en-US" dirty="0" err="1" smtClean="0">
                <a:solidFill>
                  <a:schemeClr val="tx1"/>
                </a:solidFill>
              </a:rPr>
              <a:t>Doorhangers</a:t>
            </a:r>
            <a:r>
              <a:rPr lang="en-US" dirty="0" smtClean="0">
                <a:solidFill>
                  <a:schemeClr val="tx1"/>
                </a:solidFill>
              </a:rPr>
              <a:t> at 90% of Homes Weekly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86200" y="1676400"/>
            <a:ext cx="2438400" cy="426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Inspect each others work and correct problems in 90% of homes.  Identify 1 positive and 1 negative thing that was found in each home inspected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Send same team to weekly/bi-weekly customers 80% of the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0" y="1676400"/>
            <a:ext cx="2438400" cy="426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Perform 2 Quality Checks per person per week.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Contact new customer each cleaning for the first 3 cleanings 80% of the time.  (At least one contact must be a physical inspection)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990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Get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990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Keep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990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Quality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0" y="1371600"/>
            <a:ext cx="17526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0" y="2743200"/>
            <a:ext cx="17526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5334000"/>
            <a:ext cx="17526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0" y="4038600"/>
            <a:ext cx="17526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5334000"/>
            <a:ext cx="17526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5334000"/>
            <a:ext cx="17526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3" idx="2"/>
            <a:endCxn id="4" idx="0"/>
          </p:cNvCxnSpPr>
          <p:nvPr/>
        </p:nvCxnSpPr>
        <p:spPr>
          <a:xfrm>
            <a:off x="4686300" y="2209800"/>
            <a:ext cx="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6" idx="0"/>
          </p:cNvCxnSpPr>
          <p:nvPr/>
        </p:nvCxnSpPr>
        <p:spPr>
          <a:xfrm>
            <a:off x="4686300" y="35814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2"/>
            <a:endCxn id="9" idx="0"/>
          </p:cNvCxnSpPr>
          <p:nvPr/>
        </p:nvCxnSpPr>
        <p:spPr>
          <a:xfrm>
            <a:off x="4686300" y="48768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  <a:endCxn id="10" idx="1"/>
          </p:cNvCxnSpPr>
          <p:nvPr/>
        </p:nvCxnSpPr>
        <p:spPr>
          <a:xfrm>
            <a:off x="5562600" y="5753100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9" idx="1"/>
          </p:cNvCxnSpPr>
          <p:nvPr/>
        </p:nvCxnSpPr>
        <p:spPr>
          <a:xfrm>
            <a:off x="3352800" y="5753100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1467535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Why do we exist?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0" y="4114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How do we get there?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600200" y="5410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Stroke of the Pen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0" y="556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Day to Day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943600" y="5410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Behavior Change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15000" y="160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Mission Statement</a:t>
            </a:r>
            <a:endParaRPr lang="en-US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5791200" y="2895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Vision Statement</a:t>
            </a:r>
            <a:endParaRPr lang="en-US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791200" y="4267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Strategic Plan</a:t>
            </a:r>
            <a:endParaRPr lang="en-US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0" y="2819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What does success look like?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75" y="1600200"/>
            <a:ext cx="7667625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does the organization exist?</a:t>
            </a:r>
          </a:p>
          <a:p>
            <a:pPr lvl="1"/>
            <a:r>
              <a:rPr lang="en-US" dirty="0" smtClean="0"/>
              <a:t>Mission Statement</a:t>
            </a:r>
          </a:p>
          <a:p>
            <a:pPr lvl="2"/>
            <a:r>
              <a:rPr lang="en-US" dirty="0" smtClean="0"/>
              <a:t>“Gain.  Retain. Serve.”</a:t>
            </a:r>
          </a:p>
          <a:p>
            <a:r>
              <a:rPr lang="en-US" dirty="0" smtClean="0"/>
              <a:t>What does success look like?</a:t>
            </a:r>
          </a:p>
          <a:p>
            <a:pPr lvl="1"/>
            <a:r>
              <a:rPr lang="en-US" dirty="0" smtClean="0"/>
              <a:t>Vision Statement</a:t>
            </a:r>
          </a:p>
          <a:p>
            <a:pPr lvl="2"/>
            <a:r>
              <a:rPr lang="en-US" dirty="0" smtClean="0"/>
              <a:t>“To provide World Class Customer Service to everyone we meet.  And to provide the highest value and quality services possible.”</a:t>
            </a:r>
          </a:p>
          <a:p>
            <a:r>
              <a:rPr lang="en-US" dirty="0" smtClean="0"/>
              <a:t>How do we get there?</a:t>
            </a:r>
          </a:p>
          <a:p>
            <a:pPr lvl="1"/>
            <a:r>
              <a:rPr lang="en-US" dirty="0" smtClean="0"/>
              <a:t>Strategic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75" y="1600200"/>
            <a:ext cx="7667625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 Distinct Categories of Actions</a:t>
            </a:r>
          </a:p>
          <a:p>
            <a:pPr lvl="1"/>
            <a:r>
              <a:rPr lang="en-US" dirty="0" smtClean="0"/>
              <a:t>Stroke of The Pen</a:t>
            </a:r>
          </a:p>
          <a:p>
            <a:pPr lvl="2"/>
            <a:r>
              <a:rPr lang="en-US" dirty="0" smtClean="0"/>
              <a:t>If the resources are available, these decisions are made and put into place.</a:t>
            </a:r>
          </a:p>
          <a:p>
            <a:pPr lvl="1"/>
            <a:r>
              <a:rPr lang="en-US" dirty="0" smtClean="0"/>
              <a:t>Day to Day Operations (The Whirlwind)</a:t>
            </a:r>
          </a:p>
          <a:p>
            <a:pPr lvl="2"/>
            <a:r>
              <a:rPr lang="en-US" dirty="0" smtClean="0"/>
              <a:t>The bottom line (Financial)</a:t>
            </a:r>
          </a:p>
          <a:p>
            <a:pPr lvl="2"/>
            <a:r>
              <a:rPr lang="en-US" dirty="0" smtClean="0"/>
              <a:t>Processes and Programs (Operational</a:t>
            </a:r>
          </a:p>
          <a:p>
            <a:pPr lvl="2"/>
            <a:r>
              <a:rPr lang="en-US" dirty="0" smtClean="0"/>
              <a:t>Employee development and training (Employee)</a:t>
            </a:r>
          </a:p>
          <a:p>
            <a:pPr lvl="2"/>
            <a:r>
              <a:rPr lang="en-US" dirty="0" smtClean="0"/>
              <a:t>Customer Satisfaction and Market Share (Customer)</a:t>
            </a:r>
          </a:p>
          <a:p>
            <a:pPr lvl="1"/>
            <a:r>
              <a:rPr lang="en-US" dirty="0" smtClean="0"/>
              <a:t>Behavior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667625" cy="1143000"/>
          </a:xfrm>
        </p:spPr>
        <p:txBody>
          <a:bodyPr/>
          <a:lstStyle/>
          <a:p>
            <a:r>
              <a:rPr lang="en-US" dirty="0" smtClean="0"/>
              <a:t>Behavior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75" y="1600200"/>
            <a:ext cx="7667625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most difficult part of executing the Strategic Plan is changing human behavior.</a:t>
            </a:r>
          </a:p>
          <a:p>
            <a:r>
              <a:rPr lang="en-US" dirty="0" smtClean="0"/>
              <a:t>If the organization wants different results, the organization must do something different</a:t>
            </a:r>
          </a:p>
          <a:p>
            <a:r>
              <a:rPr lang="en-US" dirty="0" smtClean="0"/>
              <a:t>People resist change not because they don’t like change, but because they are comfortable with the way things are.</a:t>
            </a:r>
          </a:p>
          <a:p>
            <a:r>
              <a:rPr lang="en-US" dirty="0" smtClean="0"/>
              <a:t>The 4 Disciplines of Execution (4DX) provides a pathway for behavior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Disciplines of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4DX is to create habits to achieve the WIG</a:t>
            </a:r>
          </a:p>
          <a:p>
            <a:r>
              <a:rPr lang="en-US" dirty="0" smtClean="0"/>
              <a:t>The process is counterintuitive</a:t>
            </a:r>
          </a:p>
          <a:p>
            <a:pPr lvl="1"/>
            <a:r>
              <a:rPr lang="en-US" dirty="0" smtClean="0"/>
              <a:t>We must say “No” to good ideas</a:t>
            </a:r>
          </a:p>
          <a:p>
            <a:r>
              <a:rPr lang="en-US" dirty="0" smtClean="0"/>
              <a:t>Says easy, does hard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Disciplines of Execution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2209800"/>
            <a:ext cx="1981200" cy="2819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95600" y="2209800"/>
            <a:ext cx="1981200" cy="2819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2209800"/>
            <a:ext cx="1981200" cy="2819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010400" y="2209800"/>
            <a:ext cx="1981200" cy="2819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2667000"/>
            <a:ext cx="175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Focus on The Wildly Important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2667000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Act on Lead Measures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2667000"/>
            <a:ext cx="175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Create a Compelling Scoreboard</a:t>
            </a:r>
            <a:endParaRPr lang="en-US" sz="2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2667000"/>
            <a:ext cx="1828800" cy="169277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2100" b="1" dirty="0" smtClean="0"/>
              <a:t>Create a Cadence of Accountability</a:t>
            </a:r>
            <a:endParaRPr 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The Wildly Important (WIG)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WIG is defined as the War.  The one goal that if not reached will render all other goals meaningless</a:t>
            </a:r>
          </a:p>
          <a:p>
            <a:r>
              <a:rPr lang="en-US" dirty="0" smtClean="0"/>
              <a:t>Each organization should have no more that 1 or 2 WIGs. </a:t>
            </a:r>
          </a:p>
          <a:p>
            <a:pPr lvl="1"/>
            <a:r>
              <a:rPr lang="en-US" dirty="0" smtClean="0"/>
              <a:t>Each division may have sub-WIGs (battles), but those sub-WIGs must support the organization’s WIG</a:t>
            </a:r>
          </a:p>
          <a:p>
            <a:r>
              <a:rPr lang="en-US" dirty="0" smtClean="0"/>
              <a:t>The goal is to identify the least number of battles necessary to win the War.</a:t>
            </a:r>
          </a:p>
          <a:p>
            <a:r>
              <a:rPr lang="en-US" dirty="0" smtClean="0"/>
              <a:t>Defined as: “From X to Y by when”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on Lead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Lag Measure vs. Lead Measure</a:t>
            </a:r>
          </a:p>
          <a:p>
            <a:pPr lvl="1"/>
            <a:r>
              <a:rPr lang="en-US" dirty="0" smtClean="0"/>
              <a:t>Lag measures are a measurement of something that has already happened (the outcome)</a:t>
            </a:r>
          </a:p>
          <a:p>
            <a:pPr lvl="1"/>
            <a:r>
              <a:rPr lang="en-US" dirty="0" smtClean="0"/>
              <a:t>Lead measures are a measurement of behavior or actions</a:t>
            </a:r>
          </a:p>
          <a:p>
            <a:r>
              <a:rPr lang="en-US" dirty="0" smtClean="0"/>
              <a:t>The Lead Measure is a calculated bet that, if achieved, will positively affect progress on the WIG</a:t>
            </a:r>
          </a:p>
          <a:p>
            <a:r>
              <a:rPr lang="en-US" dirty="0" smtClean="0"/>
              <a:t>Lead Measures must be predictive and </a:t>
            </a:r>
            <a:r>
              <a:rPr lang="en-US" dirty="0" err="1" smtClean="0"/>
              <a:t>influencable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mmNation</Template>
  <TotalTime>646</TotalTime>
  <Words>758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mmNation</vt:lpstr>
      <vt:lpstr>The 4 Disciplines of Execution</vt:lpstr>
      <vt:lpstr>Strategic Planning</vt:lpstr>
      <vt:lpstr>Strategic Planning</vt:lpstr>
      <vt:lpstr>Strategic Planning</vt:lpstr>
      <vt:lpstr>Behavior Change</vt:lpstr>
      <vt:lpstr>The 4 Disciplines of Execution</vt:lpstr>
      <vt:lpstr>The 4 Disciplines of Execution</vt:lpstr>
      <vt:lpstr>Focus on The Wildly Important (WIG)</vt:lpstr>
      <vt:lpstr>Act on Lead Measures</vt:lpstr>
      <vt:lpstr>Create a Compelling Scoreboard</vt:lpstr>
      <vt:lpstr>Sample Scoreboard</vt:lpstr>
      <vt:lpstr>Create a Cadence of Accountability</vt:lpstr>
      <vt:lpstr>Create a Cadence of Accountability</vt:lpstr>
      <vt:lpstr>4DX Office Implementation</vt:lpstr>
      <vt:lpstr>WIG</vt:lpstr>
      <vt:lpstr>Lead Measures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Disciplines of Execution</dc:title>
  <dc:creator>Adrian</dc:creator>
  <cp:lastModifiedBy>Adrian</cp:lastModifiedBy>
  <cp:revision>34</cp:revision>
  <dcterms:created xsi:type="dcterms:W3CDTF">2012-12-04T13:39:35Z</dcterms:created>
  <dcterms:modified xsi:type="dcterms:W3CDTF">2012-12-05T18:58:44Z</dcterms:modified>
</cp:coreProperties>
</file>